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6" r:id="rId2"/>
  </p:sldMasterIdLst>
  <p:notesMasterIdLst>
    <p:notesMasterId r:id="rId13"/>
  </p:notesMasterIdLst>
  <p:handoutMasterIdLst>
    <p:handoutMasterId r:id="rId14"/>
  </p:handoutMasterIdLst>
  <p:sldIdLst>
    <p:sldId id="267" r:id="rId3"/>
    <p:sldId id="264" r:id="rId4"/>
    <p:sldId id="316" r:id="rId5"/>
    <p:sldId id="317" r:id="rId6"/>
    <p:sldId id="318" r:id="rId7"/>
    <p:sldId id="319" r:id="rId8"/>
    <p:sldId id="320" r:id="rId9"/>
    <p:sldId id="321" r:id="rId10"/>
    <p:sldId id="306" r:id="rId11"/>
    <p:sldId id="281" r:id="rId12"/>
  </p:sldIdLst>
  <p:sldSz cx="9144000" cy="6858000" type="screen4x3"/>
  <p:notesSz cx="6858000" cy="9144000"/>
  <p:defaultTextStyle>
    <a:defPPr>
      <a:defRPr lang="fr-FR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83669"/>
    <a:srgbClr val="35ABC3"/>
    <a:srgbClr val="1CD3F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9" autoAdjust="0"/>
  </p:normalViewPr>
  <p:slideViewPr>
    <p:cSldViewPr snapToGrid="0" snapToObjects="1">
      <p:cViewPr varScale="1">
        <p:scale>
          <a:sx n="88" d="100"/>
          <a:sy n="88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8F86-627A-D44F-B09B-F5A32DFF7482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29307-6F96-9345-BB22-04B08082C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28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6B95D-7E24-954C-B3E0-F6ECE6134F25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058F-8AAD-0B46-8ECB-001185F04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06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1</a:t>
            </a:fld>
            <a:endParaRPr lang="fr-F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10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9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facebook.com/pages/ANACT/6096646438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twitter.com/Anact_" TargetMode="External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www.facebook.com/pages/ANACT/6096646438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twitter.com/Anact_" TargetMode="External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43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39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71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C83D9D78-4BF6-BA46-880A-8F8EDE709ED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366" indent="-2123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at.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50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50" y="1871196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50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83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'int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78682" y="653704"/>
            <a:ext cx="5208095" cy="4610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Ubuntu"/>
                <a:cs typeface="Ubunt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Date de la présentation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000223" y="3402619"/>
            <a:ext cx="5208095" cy="2463591"/>
          </a:xfrm>
          <a:prstGeom prst="rect">
            <a:avLst/>
          </a:prstGeom>
        </p:spPr>
        <p:txBody>
          <a:bodyPr/>
          <a:lstStyle>
            <a:lvl1pPr algn="r">
              <a:defRPr sz="3600"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14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1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312B6B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18983" y="2650086"/>
            <a:ext cx="5711005" cy="137367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70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59805" y="1905000"/>
            <a:ext cx="8230183" cy="43688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Tx/>
              <a:buBlip>
                <a:blip r:embed="rId3"/>
              </a:buBlip>
              <a:defRPr sz="18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 marL="1600200" indent="-228600">
              <a:buFont typeface="Wingdings" charset="2"/>
              <a:buChar char="Ø"/>
              <a:defRPr sz="14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59805" y="1008333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41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04" y="1913211"/>
            <a:ext cx="3935995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312B6B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312B6B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312B6B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/>
          </p:nvPr>
        </p:nvSpPr>
        <p:spPr>
          <a:xfrm>
            <a:off x="4836602" y="1913211"/>
            <a:ext cx="395280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312B6B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312B6B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312B6B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312B6B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53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2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0AD00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18978" y="2653434"/>
            <a:ext cx="5711005" cy="137367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5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7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59805" y="1905000"/>
            <a:ext cx="8230183" cy="43688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accent5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chemeClr val="accent5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chemeClr val="accent5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chemeClr val="accent5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chemeClr val="accent5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59805" y="1008333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5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04" y="1913211"/>
            <a:ext cx="3935995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0AD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0AD00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0AD00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4836602" y="1913211"/>
            <a:ext cx="395280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0AD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0AD00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0AD00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E0AD00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82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44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3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94E24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18979" y="2647859"/>
            <a:ext cx="5711005" cy="137367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912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59805" y="1905000"/>
            <a:ext cx="8230183" cy="43688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accent4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chemeClr val="accent4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chemeClr val="accent4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04" y="1913211"/>
            <a:ext cx="3935995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94E24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94E24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94E24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849431" y="1913211"/>
            <a:ext cx="3939973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94E24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94E24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94E24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818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n°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91680" y="2615199"/>
            <a:ext cx="5711005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231E57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221E5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47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° de chapitr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91680" y="2615199"/>
            <a:ext cx="5711005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70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2" y="2629973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3" y="1296137"/>
            <a:ext cx="6216131" cy="459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3" y="1874838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5" name="Image 14" descr="fb2015.pn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305" y="887383"/>
            <a:ext cx="285475" cy="285475"/>
          </a:xfrm>
          <a:prstGeom prst="rect">
            <a:avLst/>
          </a:prstGeom>
        </p:spPr>
      </p:pic>
      <p:pic>
        <p:nvPicPr>
          <p:cNvPr id="16" name="Image 15" descr="tw2015v2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405" y="887383"/>
            <a:ext cx="285475" cy="285475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-29332" y="6587750"/>
            <a:ext cx="193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100" b="1" i="1" dirty="0" smtClean="0">
                <a:solidFill>
                  <a:srgbClr val="E0AD00"/>
                </a:solidFill>
                <a:latin typeface="Calibri"/>
              </a:rPr>
              <a:t>Retrouvez-nous sur </a:t>
            </a:r>
            <a:r>
              <a:rPr lang="fr-FR" sz="1100" dirty="0" err="1" smtClean="0">
                <a:solidFill>
                  <a:srgbClr val="E0AD00"/>
                </a:solidFill>
                <a:latin typeface="Calibri"/>
              </a:rPr>
              <a:t>anact.fr</a:t>
            </a:r>
            <a:endParaRPr lang="fr-FR" sz="1100" dirty="0">
              <a:solidFill>
                <a:srgbClr val="E0AD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° de chapitr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91680" y="2615199"/>
            <a:ext cx="5711005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430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2" y="2629973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3" y="1296137"/>
            <a:ext cx="6216131" cy="459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3" y="1874838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</a:t>
            </a:r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-29332" y="6587750"/>
            <a:ext cx="193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100" b="1" i="1" dirty="0" smtClean="0">
                <a:solidFill>
                  <a:srgbClr val="E94E24"/>
                </a:solidFill>
                <a:latin typeface="Calibri"/>
              </a:rPr>
              <a:t>Retrouvez-nous sur </a:t>
            </a:r>
            <a:r>
              <a:rPr lang="fr-FR" sz="1100" dirty="0" err="1" smtClean="0">
                <a:solidFill>
                  <a:srgbClr val="E94E24"/>
                </a:solidFill>
                <a:latin typeface="Calibri"/>
              </a:rPr>
              <a:t>anact.fr</a:t>
            </a:r>
            <a:endParaRPr lang="fr-FR" sz="1100" dirty="0">
              <a:solidFill>
                <a:srgbClr val="E94E24"/>
              </a:solidFill>
              <a:latin typeface="Calibri"/>
            </a:endParaRPr>
          </a:p>
        </p:txBody>
      </p:sp>
      <p:pic>
        <p:nvPicPr>
          <p:cNvPr id="14" name="Image 13" descr="fb2015.pn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305" y="887383"/>
            <a:ext cx="285475" cy="285475"/>
          </a:xfrm>
          <a:prstGeom prst="rect">
            <a:avLst/>
          </a:prstGeom>
        </p:spPr>
      </p:pic>
      <p:pic>
        <p:nvPicPr>
          <p:cNvPr id="15" name="Image 14" descr="tw2015v2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405" y="887383"/>
            <a:ext cx="285475" cy="2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0823" y="59037"/>
            <a:ext cx="8962082" cy="421057"/>
          </a:xfrm>
          <a:prstGeom prst="rect">
            <a:avLst/>
          </a:prstGeom>
          <a:noFill/>
        </p:spPr>
        <p:txBody>
          <a:bodyPr lIns="79932" tIns="39964" rIns="79932" bIns="39964"/>
          <a:lstStyle>
            <a:lvl1pPr algn="ctr">
              <a:defRPr sz="2400" b="1" baseline="0">
                <a:solidFill>
                  <a:srgbClr val="FF5800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1403648" y="620688"/>
            <a:ext cx="6264696" cy="0"/>
          </a:xfrm>
          <a:prstGeom prst="line">
            <a:avLst/>
          </a:prstGeom>
          <a:ln w="28575">
            <a:solidFill>
              <a:srgbClr val="FF5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ARACTcentr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6240304"/>
            <a:ext cx="61034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0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83D9D78-4BF6-BA46-880A-8F8EDE709ED0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at.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49" y="1871195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49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8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9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16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6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6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4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40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2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4D30-A841-9544-BC46-553B2F5C756B}" type="datetimeFigureOut">
              <a:rPr lang="fr-FR" smtClean="0"/>
              <a:t>26/01/18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7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4571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4571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4571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4571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45714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defTabSz="457200"/>
            <a:fld id="{2D1D393F-DF25-ED46-BAE6-2468C4054374}" type="slidenum">
              <a:rPr lang="fr-FR" smtClean="0">
                <a:solidFill>
                  <a:prstClr val="white"/>
                </a:solidFill>
                <a:latin typeface="Calibri"/>
              </a:rPr>
              <a:pPr defTabSz="457200"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559835" y="1912171"/>
            <a:ext cx="8229600" cy="414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titre 5"/>
          <p:cNvSpPr>
            <a:spLocks noGrp="1"/>
          </p:cNvSpPr>
          <p:nvPr>
            <p:ph type="title"/>
          </p:nvPr>
        </p:nvSpPr>
        <p:spPr>
          <a:xfrm>
            <a:off x="559835" y="1018924"/>
            <a:ext cx="8229600" cy="72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Ubuntu"/>
          <a:ea typeface="+mj-ea"/>
          <a:cs typeface="Ubuntu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Ø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6" name="Image 5" descr="PRSTpl_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58" y="4010619"/>
            <a:ext cx="1787882" cy="7559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36148" y="4905096"/>
            <a:ext cx="2371275" cy="4001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fr-FR" dirty="0" smtClean="0">
                <a:solidFill>
                  <a:srgbClr val="183669"/>
                </a:solidFill>
              </a:rPr>
              <a:t>Une</a:t>
            </a:r>
            <a:r>
              <a:rPr lang="fr-FR" sz="2000" dirty="0">
                <a:solidFill>
                  <a:srgbClr val="183669"/>
                </a:solidFill>
              </a:rPr>
              <a:t> </a:t>
            </a:r>
            <a:r>
              <a:rPr lang="fr-FR" dirty="0" smtClean="0">
                <a:solidFill>
                  <a:srgbClr val="183669"/>
                </a:solidFill>
              </a:rPr>
              <a:t>production</a:t>
            </a:r>
            <a:endParaRPr lang="fr-FR" sz="2000" dirty="0">
              <a:solidFill>
                <a:srgbClr val="183669"/>
              </a:solidFill>
            </a:endParaRPr>
          </a:p>
        </p:txBody>
      </p:sp>
      <p:pic>
        <p:nvPicPr>
          <p:cNvPr id="8" name="Image 7" descr="Logo_Panto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50" y="4858851"/>
            <a:ext cx="874122" cy="4319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53350" y="1482994"/>
            <a:ext cx="4412832" cy="138499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3600" dirty="0">
              <a:solidFill>
                <a:srgbClr val="1F497D"/>
              </a:solidFill>
              <a:latin typeface="Ubuntu"/>
              <a:cs typeface="Ubuntu"/>
            </a:endParaRPr>
          </a:p>
          <a:p>
            <a:pPr algn="ctr"/>
            <a:r>
              <a:rPr lang="fr-FR" sz="48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 ¼ d’heure</a:t>
            </a:r>
          </a:p>
        </p:txBody>
      </p:sp>
      <p:pic>
        <p:nvPicPr>
          <p:cNvPr id="10" name="Image 9" descr="logoqv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52" y="1771154"/>
            <a:ext cx="1759857" cy="154429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406270" y="4170789"/>
            <a:ext cx="3201152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fr-FR" dirty="0" smtClean="0">
                <a:solidFill>
                  <a:srgbClr val="183669"/>
                </a:solidFill>
              </a:rPr>
              <a:t>Sur une idée des partenaires du</a:t>
            </a:r>
            <a:endParaRPr lang="fr-FR" dirty="0">
              <a:solidFill>
                <a:srgbClr val="18366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" y="1325541"/>
            <a:ext cx="91440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35ABC3"/>
                </a:solidFill>
                <a:latin typeface="+mj-lt"/>
                <a:cs typeface="Arial Rounded MT Bold"/>
              </a:rPr>
              <a:t>La série web de 2017 à 2020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28770" y="5670180"/>
            <a:ext cx="1878652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fr-FR" dirty="0" smtClean="0">
                <a:solidFill>
                  <a:srgbClr val="183669"/>
                </a:solidFill>
              </a:rPr>
              <a:t>Avec le soutien de</a:t>
            </a:r>
            <a:endParaRPr lang="fr-FR" dirty="0">
              <a:solidFill>
                <a:srgbClr val="183669"/>
              </a:solidFill>
            </a:endParaRPr>
          </a:p>
        </p:txBody>
      </p:sp>
      <p:pic>
        <p:nvPicPr>
          <p:cNvPr id="15" name="Image 14" descr="BM_prefet201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50" y="5490972"/>
            <a:ext cx="814452" cy="1044000"/>
          </a:xfrm>
          <a:prstGeom prst="rect">
            <a:avLst/>
          </a:prstGeom>
        </p:spPr>
      </p:pic>
      <p:pic>
        <p:nvPicPr>
          <p:cNvPr id="16" name="Image 15" descr="RVB-PDL_Institutionnel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4" y="5715562"/>
            <a:ext cx="1387629" cy="395998"/>
          </a:xfrm>
          <a:prstGeom prst="rect">
            <a:avLst/>
          </a:prstGeom>
        </p:spPr>
      </p:pic>
      <p:pic>
        <p:nvPicPr>
          <p:cNvPr id="3" name="Image 2" descr="logo_agence_anact_quadri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7" y="4813728"/>
            <a:ext cx="971609" cy="71999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" y="3206823"/>
            <a:ext cx="91440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35ABC3"/>
                </a:solidFill>
                <a:latin typeface="+mj-lt"/>
                <a:cs typeface="Arial Rounded MT Bold"/>
              </a:rPr>
              <a:t>pour comprendre et agir sur la qualité de vie au travail</a:t>
            </a:r>
          </a:p>
        </p:txBody>
      </p:sp>
    </p:spTree>
    <p:extLst>
      <p:ext uri="{BB962C8B-B14F-4D97-AF65-F5344CB8AC3E}">
        <p14:creationId xmlns:p14="http://schemas.microsoft.com/office/powerpoint/2010/main" val="202827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Image 8" descr="logoqv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17" y="964611"/>
            <a:ext cx="1759857" cy="15442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1159" y="2824464"/>
            <a:ext cx="8427341" cy="342401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3200" dirty="0">
                <a:solidFill>
                  <a:srgbClr val="35ABC3"/>
                </a:solidFill>
                <a:latin typeface="Ubuntu"/>
                <a:cs typeface="Ubuntu"/>
              </a:rPr>
              <a:t>Pour vous inscrire :</a:t>
            </a:r>
          </a:p>
          <a:p>
            <a:pPr algn="ctr"/>
            <a:endParaRPr lang="fr-FR" sz="1100" dirty="0">
              <a:solidFill>
                <a:srgbClr val="35ABC3"/>
              </a:solidFill>
              <a:latin typeface="Ubuntu"/>
              <a:cs typeface="Ubuntu"/>
            </a:endParaRPr>
          </a:p>
          <a:p>
            <a:pPr algn="ctr"/>
            <a:r>
              <a:rPr lang="is-IS" sz="3200" b="1" dirty="0">
                <a:solidFill>
                  <a:srgbClr val="183669"/>
                </a:solidFill>
                <a:latin typeface="Ubuntu"/>
                <a:cs typeface="Ubuntu"/>
              </a:rPr>
              <a:t>www.paysdelaloire.aract.fr</a:t>
            </a:r>
          </a:p>
          <a:p>
            <a:pPr algn="ctr"/>
            <a:endParaRPr lang="is-IS" sz="1000" b="1" dirty="0">
              <a:solidFill>
                <a:srgbClr val="183669"/>
              </a:solidFill>
              <a:latin typeface="Ubuntu"/>
              <a:cs typeface="Ubuntu"/>
            </a:endParaRPr>
          </a:p>
          <a:p>
            <a:pPr algn="ctr"/>
            <a:r>
              <a:rPr lang="fr-FR" sz="3200" b="1" dirty="0" err="1">
                <a:solidFill>
                  <a:srgbClr val="183669"/>
                </a:solidFill>
                <a:latin typeface="Ubuntu"/>
                <a:cs typeface="Ubuntu"/>
              </a:rPr>
              <a:t>www.prst-pdl.fr</a:t>
            </a:r>
            <a:endParaRPr lang="fr-FR" sz="3200" b="1" dirty="0">
              <a:solidFill>
                <a:srgbClr val="183669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endParaRPr lang="fr-FR" sz="2400" b="1" dirty="0">
              <a:solidFill>
                <a:srgbClr val="35ABC3"/>
              </a:solidFill>
              <a:latin typeface="Ubuntu"/>
              <a:cs typeface="Ubuntu"/>
            </a:endParaRPr>
          </a:p>
          <a:p>
            <a:r>
              <a:rPr lang="fr-FR" sz="2400" i="1" dirty="0">
                <a:solidFill>
                  <a:srgbClr val="35ABC3"/>
                </a:solidFill>
                <a:latin typeface="Ubuntu"/>
                <a:cs typeface="Ubuntu"/>
              </a:rPr>
              <a:t>Et d’ores et déjà, témoignages, outils, méthodes en ligne </a:t>
            </a:r>
            <a:r>
              <a:rPr lang="fr-FR" sz="2400" i="1" dirty="0">
                <a:solidFill>
                  <a:srgbClr val="35ABC3"/>
                </a:solidFill>
                <a:latin typeface="Ubuntu"/>
                <a:cs typeface="Ubuntu"/>
                <a:sym typeface="Wingdings"/>
              </a:rPr>
              <a:t> </a:t>
            </a:r>
            <a:endParaRPr lang="fr-FR" sz="2400" i="1" dirty="0">
              <a:solidFill>
                <a:srgbClr val="35ABC3"/>
              </a:solidFill>
              <a:latin typeface="Ubuntu"/>
              <a:cs typeface="Ubuntu"/>
            </a:endParaRPr>
          </a:p>
          <a:p>
            <a:endParaRPr lang="fr-FR" sz="2400" b="1" dirty="0">
              <a:solidFill>
                <a:srgbClr val="35ABC3"/>
              </a:solidFill>
              <a:latin typeface="Ubuntu"/>
              <a:cs typeface="Ubuntu"/>
            </a:endParaRPr>
          </a:p>
          <a:p>
            <a:endParaRPr lang="is-IS" sz="2800" b="1" dirty="0">
              <a:solidFill>
                <a:srgbClr val="35ABC3"/>
              </a:solidFill>
              <a:latin typeface="Ubuntu"/>
              <a:cs typeface="Ubuntu"/>
            </a:endParaRPr>
          </a:p>
        </p:txBody>
      </p:sp>
      <p:pic>
        <p:nvPicPr>
          <p:cNvPr id="8" name="Image 7" descr="PRSTpl_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36" y="5906900"/>
            <a:ext cx="1958154" cy="827998"/>
          </a:xfrm>
          <a:prstGeom prst="rect">
            <a:avLst/>
          </a:prstGeom>
        </p:spPr>
      </p:pic>
      <p:pic>
        <p:nvPicPr>
          <p:cNvPr id="10" name="Image 9" descr="Logo_Panton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" y="6024163"/>
            <a:ext cx="1384030" cy="68399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81658" y="1146235"/>
            <a:ext cx="5152572" cy="89255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800" dirty="0">
              <a:solidFill>
                <a:srgbClr val="183669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fr-FR" sz="44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 ¼ d’heure</a:t>
            </a:r>
          </a:p>
        </p:txBody>
      </p:sp>
    </p:spTree>
    <p:extLst>
      <p:ext uri="{BB962C8B-B14F-4D97-AF65-F5344CB8AC3E}">
        <p14:creationId xmlns:p14="http://schemas.microsoft.com/office/powerpoint/2010/main" val="225258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99225" y="1433013"/>
            <a:ext cx="5152572" cy="138499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3600" dirty="0">
              <a:solidFill>
                <a:srgbClr val="1F497D"/>
              </a:solidFill>
              <a:latin typeface="Ubuntu"/>
              <a:cs typeface="Ubuntu"/>
            </a:endParaRPr>
          </a:p>
          <a:p>
            <a:pPr algn="ctr"/>
            <a:r>
              <a:rPr lang="fr-FR" sz="48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</a:t>
            </a:r>
            <a:r>
              <a:rPr lang="fr-FR" sz="3600" dirty="0">
                <a:solidFill>
                  <a:srgbClr val="1F497D"/>
                </a:solidFill>
                <a:latin typeface="Ubuntu"/>
                <a:cs typeface="Ubuntu"/>
              </a:rPr>
              <a:t> </a:t>
            </a:r>
            <a:r>
              <a:rPr lang="fr-FR" sz="4800" dirty="0">
                <a:solidFill>
                  <a:srgbClr val="183669"/>
                </a:solidFill>
                <a:latin typeface="Arial Rounded MT Bold"/>
                <a:cs typeface="Arial Rounded MT Bold"/>
              </a:rPr>
              <a:t>¼ d’heure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0797" y="3485543"/>
            <a:ext cx="6984999" cy="113876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3200" dirty="0">
                <a:solidFill>
                  <a:srgbClr val="35ABC3"/>
                </a:solidFill>
                <a:latin typeface="Ubuntu"/>
                <a:cs typeface="Ubuntu"/>
              </a:rPr>
              <a:t>Saison </a:t>
            </a:r>
            <a:r>
              <a:rPr lang="fr-FR" sz="3200" dirty="0" smtClean="0">
                <a:solidFill>
                  <a:srgbClr val="35ABC3"/>
                </a:solidFill>
                <a:latin typeface="Ubuntu"/>
                <a:cs typeface="Ubuntu"/>
              </a:rPr>
              <a:t>2 </a:t>
            </a:r>
            <a:r>
              <a:rPr lang="fr-FR" sz="3200" dirty="0">
                <a:solidFill>
                  <a:srgbClr val="35ABC3"/>
                </a:solidFill>
                <a:latin typeface="Ubuntu"/>
                <a:cs typeface="Ubuntu"/>
              </a:rPr>
              <a:t>– </a:t>
            </a:r>
            <a:r>
              <a:rPr lang="fr-FR" sz="3200" dirty="0" smtClean="0">
                <a:solidFill>
                  <a:srgbClr val="35ABC3"/>
                </a:solidFill>
                <a:latin typeface="Ubuntu"/>
                <a:cs typeface="Ubuntu"/>
              </a:rPr>
              <a:t>Episode 2</a:t>
            </a:r>
            <a:endParaRPr lang="fr-FR" sz="1100" dirty="0">
              <a:solidFill>
                <a:srgbClr val="35ABC3"/>
              </a:solidFill>
              <a:latin typeface="Ubuntu"/>
              <a:cs typeface="Ubuntu"/>
            </a:endParaRPr>
          </a:p>
          <a:p>
            <a:pPr algn="ctr"/>
            <a:r>
              <a:rPr lang="fr-FR" sz="3600" b="1" dirty="0" smtClean="0">
                <a:solidFill>
                  <a:srgbClr val="35ABC3"/>
                </a:solidFill>
                <a:latin typeface="Ubuntu"/>
                <a:cs typeface="Ubuntu"/>
              </a:rPr>
              <a:t>QVT : Les 4 étapes</a:t>
            </a:r>
            <a:endParaRPr lang="fr-FR" sz="3600" b="1" dirty="0">
              <a:solidFill>
                <a:srgbClr val="35ABC3"/>
              </a:solidFill>
              <a:latin typeface="Ubuntu"/>
              <a:cs typeface="Ubuntu"/>
            </a:endParaRPr>
          </a:p>
        </p:txBody>
      </p:sp>
      <p:pic>
        <p:nvPicPr>
          <p:cNvPr id="9" name="Image 8" descr="logoqv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77" y="1762440"/>
            <a:ext cx="1759857" cy="1544299"/>
          </a:xfrm>
          <a:prstGeom prst="rect">
            <a:avLst/>
          </a:prstGeom>
        </p:spPr>
      </p:pic>
      <p:pic>
        <p:nvPicPr>
          <p:cNvPr id="10" name="Image 9" descr="interrog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07" y="2768741"/>
            <a:ext cx="1814851" cy="19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3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841185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Les 4 étapes de la démarche !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32021" y="3261460"/>
            <a:ext cx="1867215" cy="1094700"/>
          </a:xfrm>
          <a:prstGeom prst="roundRect">
            <a:avLst/>
          </a:prstGeom>
          <a:solidFill>
            <a:srgbClr val="0BACC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>
                <a:solidFill>
                  <a:prstClr val="white"/>
                </a:solidFill>
                <a:latin typeface="Calibri"/>
              </a:rPr>
              <a:t>Définir  le cadre et le processus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319763" y="3261460"/>
            <a:ext cx="1915821" cy="10947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>
                <a:solidFill>
                  <a:prstClr val="white"/>
                </a:solidFill>
                <a:latin typeface="Calibri"/>
              </a:rPr>
              <a:t>Identifier les thématiques QVT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93484" y="3261460"/>
            <a:ext cx="1975856" cy="10947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600" b="1" dirty="0" smtClean="0">
                <a:solidFill>
                  <a:prstClr val="white"/>
                </a:solidFill>
                <a:latin typeface="Calibri"/>
              </a:rPr>
              <a:t>Ancrer la  QVT dans l’opérationnel: projet, fonctionnement</a:t>
            </a:r>
            <a:r>
              <a:rPr lang="is-IS" sz="1600" b="1" dirty="0" smtClean="0">
                <a:solidFill>
                  <a:prstClr val="white"/>
                </a:solidFill>
                <a:latin typeface="Calibri"/>
              </a:rPr>
              <a:t>…</a:t>
            </a:r>
            <a:endParaRPr lang="fr-FR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790733" y="3261460"/>
            <a:ext cx="1975856" cy="1094700"/>
          </a:xfrm>
          <a:prstGeom prst="roundRect">
            <a:avLst/>
          </a:prstGeom>
          <a:solidFill>
            <a:srgbClr val="D6D70A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Transmettre les apprentissages 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658" y="4675599"/>
            <a:ext cx="1334072" cy="113759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151" y="4649120"/>
            <a:ext cx="1387030" cy="11640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61" y="4673203"/>
            <a:ext cx="1338864" cy="113999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32021" y="5845110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0BACC6"/>
                </a:solidFill>
                <a:latin typeface="Arial Black"/>
                <a:cs typeface="Arial Black"/>
              </a:rPr>
              <a:t>Système d’acteurs </a:t>
            </a:r>
            <a:endParaRPr lang="fr-FR" sz="1600" dirty="0">
              <a:solidFill>
                <a:srgbClr val="0BACC6"/>
              </a:solidFill>
              <a:latin typeface="Arial Black"/>
              <a:cs typeface="Arial Black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31729" y="5899934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B91267"/>
                </a:solidFill>
                <a:latin typeface="Arial Black"/>
                <a:cs typeface="Arial Black"/>
              </a:rPr>
              <a:t>Parler du travail</a:t>
            </a:r>
            <a:endParaRPr lang="fr-FR" sz="1600" dirty="0">
              <a:solidFill>
                <a:srgbClr val="B91267"/>
              </a:solidFill>
              <a:latin typeface="Arial Black"/>
              <a:cs typeface="Arial Black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93484" y="5876469"/>
            <a:ext cx="2121789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Expérimentation</a:t>
            </a:r>
          </a:p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Avec Evaluation embarquée </a:t>
            </a:r>
            <a:endParaRPr lang="fr-FR" sz="1600" dirty="0">
              <a:solidFill>
                <a:srgbClr val="E94E24"/>
              </a:solidFill>
              <a:latin typeface="Arial Black"/>
              <a:cs typeface="Arial Black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861282" y="5899934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Transfert</a:t>
            </a:r>
            <a:r>
              <a:rPr lang="fr-FR" sz="1600" dirty="0" smtClean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&amp; Diffusion</a:t>
            </a:r>
            <a:endParaRPr lang="fr-FR" sz="1600" dirty="0">
              <a:solidFill>
                <a:srgbClr val="D6D70A"/>
              </a:solidFill>
              <a:latin typeface="Arial Black"/>
              <a:cs typeface="Arial Black"/>
            </a:endParaRPr>
          </a:p>
        </p:txBody>
      </p:sp>
      <p:sp>
        <p:nvSpPr>
          <p:cNvPr id="27" name="Corde 26"/>
          <p:cNvSpPr/>
          <p:nvPr/>
        </p:nvSpPr>
        <p:spPr>
          <a:xfrm rot="5400000">
            <a:off x="286430" y="1996005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ZoneTexte 5"/>
          <p:cNvSpPr txBox="1"/>
          <p:nvPr/>
        </p:nvSpPr>
        <p:spPr>
          <a:xfrm>
            <a:off x="615579" y="2699514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1-CADRER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28" name="Corde 27"/>
          <p:cNvSpPr/>
          <p:nvPr/>
        </p:nvSpPr>
        <p:spPr>
          <a:xfrm rot="5400000">
            <a:off x="2442448" y="1976422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3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Corde 28"/>
          <p:cNvSpPr/>
          <p:nvPr/>
        </p:nvSpPr>
        <p:spPr>
          <a:xfrm rot="5400000">
            <a:off x="4578796" y="1966630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4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0" name="Corde 29"/>
          <p:cNvSpPr/>
          <p:nvPr/>
        </p:nvSpPr>
        <p:spPr>
          <a:xfrm rot="5400000">
            <a:off x="6901303" y="1967642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rgbClr val="D6D70A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316418" y="2672595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2-DIAGNOSTIQUER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25902" y="2693887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3-EXPÉRIMENTER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985088" y="2690951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4-PÉRENNISER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876" y="4709350"/>
            <a:ext cx="1087893" cy="113576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34210" y="256409"/>
            <a:ext cx="6924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Prochain </a:t>
            </a:r>
            <a:r>
              <a:rPr lang="fr-FR" sz="3200" b="1" dirty="0" err="1" smtClean="0">
                <a:solidFill>
                  <a:srgbClr val="FFFFFF"/>
                </a:solidFill>
                <a:latin typeface="Calibri"/>
              </a:rPr>
              <a:t>webinaire</a:t>
            </a:r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 :</a:t>
            </a:r>
            <a:endParaRPr lang="fr-FR" sz="32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18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841185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Les 4 étapes de la démarche !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32021" y="3261460"/>
            <a:ext cx="1867215" cy="1094700"/>
          </a:xfrm>
          <a:prstGeom prst="roundRect">
            <a:avLst/>
          </a:prstGeom>
          <a:solidFill>
            <a:srgbClr val="0BACC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>
                <a:solidFill>
                  <a:prstClr val="white"/>
                </a:solidFill>
                <a:latin typeface="Calibri"/>
              </a:rPr>
              <a:t>Définir  le cadre et le processus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61" y="4673203"/>
            <a:ext cx="1338864" cy="113999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32021" y="5845110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0BACC6"/>
                </a:solidFill>
                <a:latin typeface="Arial Black"/>
                <a:cs typeface="Arial Black"/>
              </a:rPr>
              <a:t>Système d’acteurs </a:t>
            </a:r>
            <a:endParaRPr lang="fr-FR" sz="1600" dirty="0">
              <a:solidFill>
                <a:srgbClr val="0BACC6"/>
              </a:solidFill>
              <a:latin typeface="Arial Black"/>
              <a:cs typeface="Arial Black"/>
            </a:endParaRPr>
          </a:p>
        </p:txBody>
      </p:sp>
      <p:sp>
        <p:nvSpPr>
          <p:cNvPr id="27" name="Corde 26"/>
          <p:cNvSpPr/>
          <p:nvPr/>
        </p:nvSpPr>
        <p:spPr>
          <a:xfrm rot="5400000">
            <a:off x="286430" y="1996005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ZoneTexte 5"/>
          <p:cNvSpPr txBox="1"/>
          <p:nvPr/>
        </p:nvSpPr>
        <p:spPr>
          <a:xfrm>
            <a:off x="615579" y="2699514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1-CADRER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316418" y="2672595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2-DIAGNOSTIQUER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25902" y="2693887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3-EXPÉRIMENTER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985088" y="2690951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4-PÉRENNISER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52459" y="2140168"/>
            <a:ext cx="59093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Composer un comité de pilotage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Définir la QVT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Identifier les enjeux marché, sociétaux et travail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Intégrer la QVT dans le cadre stratégique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Se mettre d’accord pour 12 mois : planning, méthode, outils, périmètre, communication </a:t>
            </a:r>
            <a:r>
              <a:rPr lang="is-IS" sz="2400" dirty="0" smtClean="0"/>
              <a:t>…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smtClean="0">
                <a:solidFill>
                  <a:srgbClr val="FF6600"/>
                </a:solidFill>
              </a:rPr>
              <a:t>Rédiger une feuille de route ou un accord de méthode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14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841185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Les 4 étapes de la démarche !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06330" y="3261460"/>
            <a:ext cx="1915821" cy="10947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>
                <a:solidFill>
                  <a:prstClr val="white"/>
                </a:solidFill>
                <a:latin typeface="Calibri"/>
              </a:rPr>
              <a:t>Identifier les thématiques QVT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699" y="4608393"/>
            <a:ext cx="1387030" cy="116407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78784" y="5899934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B91267"/>
                </a:solidFill>
                <a:latin typeface="Arial Black"/>
                <a:cs typeface="Arial Black"/>
              </a:rPr>
              <a:t>Parler du travail</a:t>
            </a:r>
            <a:endParaRPr lang="fr-FR" sz="1600" dirty="0">
              <a:solidFill>
                <a:srgbClr val="B91267"/>
              </a:solidFill>
              <a:latin typeface="Arial Black"/>
              <a:cs typeface="Arial Blac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5579" y="2699514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1-CADRER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28" name="Corde 27"/>
          <p:cNvSpPr/>
          <p:nvPr/>
        </p:nvSpPr>
        <p:spPr>
          <a:xfrm rot="5400000">
            <a:off x="809345" y="1976422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3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ZoneTexte 30"/>
          <p:cNvSpPr txBox="1"/>
          <p:nvPr/>
        </p:nvSpPr>
        <p:spPr>
          <a:xfrm>
            <a:off x="724032" y="2690951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2-DIAGNOSTIQUER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985088" y="2690951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4-PÉRENNISER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052459" y="2140168"/>
            <a:ext cx="59093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Faire l’inventaire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Évaluer cet inventaire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Prioriser quelques pistes pour 2018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Organiser l’expérimentation sur les pistes retenues en concertation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smtClean="0">
                <a:solidFill>
                  <a:srgbClr val="FF6600"/>
                </a:solidFill>
              </a:rPr>
              <a:t>Rédiger un plan d’expérimentation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14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841185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Les 4 étapes de la démarche !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1477" y="3261460"/>
            <a:ext cx="1975856" cy="10947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600" b="1" dirty="0" smtClean="0">
                <a:solidFill>
                  <a:prstClr val="white"/>
                </a:solidFill>
                <a:latin typeface="Calibri"/>
              </a:rPr>
              <a:t>Ancrer la  QVT dans l’opérationnel: projet, fonctionnement</a:t>
            </a:r>
            <a:r>
              <a:rPr lang="is-IS" sz="1600" b="1" dirty="0" smtClean="0">
                <a:solidFill>
                  <a:prstClr val="white"/>
                </a:solidFill>
                <a:latin typeface="Calibri"/>
              </a:rPr>
              <a:t>…</a:t>
            </a:r>
            <a:endParaRPr lang="fr-FR" sz="16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183" y="4675781"/>
            <a:ext cx="1334072" cy="113759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11477" y="5996108"/>
            <a:ext cx="2121789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Expérimentation</a:t>
            </a:r>
          </a:p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Avec Evaluation embarquée </a:t>
            </a:r>
            <a:endParaRPr lang="fr-FR" sz="1600" dirty="0">
              <a:solidFill>
                <a:srgbClr val="E94E24"/>
              </a:solidFill>
              <a:latin typeface="Arial Black"/>
              <a:cs typeface="Arial Black"/>
            </a:endParaRPr>
          </a:p>
        </p:txBody>
      </p:sp>
      <p:sp>
        <p:nvSpPr>
          <p:cNvPr id="29" name="Corde 28"/>
          <p:cNvSpPr/>
          <p:nvPr/>
        </p:nvSpPr>
        <p:spPr>
          <a:xfrm rot="5400000">
            <a:off x="696790" y="1744828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4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1477" y="2485259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3-EXPÉRIMENTER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985088" y="2690951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4-PÉRENNISER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052459" y="2140168"/>
            <a:ext cx="59093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Mettre en place un espace de discussion pour organiser une nouvelle organisation du travail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Réaliser le test en situation réelle de travail avec une évaluation au fur et à mesure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Rendre compte au comité de pilotage des résultats de l’évaluation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smtClean="0">
                <a:solidFill>
                  <a:srgbClr val="FF6600"/>
                </a:solidFill>
              </a:rPr>
              <a:t>Rédiger les fiches d’évaluation de chaque expérimentation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46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841185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Les 4 étapes de la démarche !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0454" y="3492345"/>
            <a:ext cx="1975856" cy="1094700"/>
          </a:xfrm>
          <a:prstGeom prst="roundRect">
            <a:avLst/>
          </a:prstGeom>
          <a:solidFill>
            <a:srgbClr val="D6D70A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Transmettre les apprentissages 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5205" y="6059505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Transfert</a:t>
            </a:r>
            <a:r>
              <a:rPr lang="fr-FR" sz="1600" dirty="0" smtClean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&amp; Diffusion</a:t>
            </a:r>
            <a:endParaRPr lang="fr-FR" sz="1600" dirty="0">
              <a:solidFill>
                <a:srgbClr val="D6D70A"/>
              </a:solidFill>
              <a:latin typeface="Arial Black"/>
              <a:cs typeface="Arial Blac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5579" y="2699514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1-CADRER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0" name="Corde 29"/>
          <p:cNvSpPr/>
          <p:nvPr/>
        </p:nvSpPr>
        <p:spPr>
          <a:xfrm rot="5400000">
            <a:off x="225766" y="1967642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rgbClr val="D6D70A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316418" y="2672595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2-DIAGNOSTIQUER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25902" y="2693887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3-EXPÉRIMENTER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34210" y="2706429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4-PÉRENNISER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31" y="4882513"/>
            <a:ext cx="1087893" cy="113576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525469" y="2324954"/>
            <a:ext cx="62631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Valider les expérimentations pour déploiement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Relancer le comité de pilotage pour 12 mois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Critiquer l’ensemble de la méthode pour relancer une boucle de 12 mois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smtClean="0">
                <a:solidFill>
                  <a:srgbClr val="FF6600"/>
                </a:solidFill>
              </a:rPr>
              <a:t>Rédiger l’accord de contenu QVT ou la stratégie de déploiement sur l’ensemble de l’entreprise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44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1364030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ZOOM sur l’étape 1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130662" y="3247242"/>
            <a:ext cx="1867215" cy="1094700"/>
          </a:xfrm>
          <a:prstGeom prst="roundRect">
            <a:avLst/>
          </a:prstGeom>
          <a:solidFill>
            <a:srgbClr val="0BACC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>
                <a:solidFill>
                  <a:prstClr val="white"/>
                </a:solidFill>
                <a:latin typeface="Calibri"/>
              </a:rPr>
              <a:t>Définir  le cadre et le processus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242" y="4557760"/>
            <a:ext cx="1338864" cy="113999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130662" y="5845110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0BACC6"/>
                </a:solidFill>
                <a:latin typeface="Arial Black"/>
                <a:cs typeface="Arial Black"/>
              </a:rPr>
              <a:t>Système d’acteurs </a:t>
            </a:r>
            <a:endParaRPr lang="fr-FR" sz="1600" dirty="0">
              <a:solidFill>
                <a:srgbClr val="0BACC6"/>
              </a:solidFill>
              <a:latin typeface="Arial Black"/>
              <a:cs typeface="Arial Black"/>
            </a:endParaRPr>
          </a:p>
        </p:txBody>
      </p:sp>
      <p:sp>
        <p:nvSpPr>
          <p:cNvPr id="27" name="Corde 26"/>
          <p:cNvSpPr/>
          <p:nvPr/>
        </p:nvSpPr>
        <p:spPr>
          <a:xfrm rot="5400000">
            <a:off x="3201544" y="1996005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ZoneTexte 5"/>
          <p:cNvSpPr txBox="1"/>
          <p:nvPr/>
        </p:nvSpPr>
        <p:spPr>
          <a:xfrm>
            <a:off x="3501829" y="2615129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1-CADRER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34210" y="256409"/>
            <a:ext cx="6924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Prochain </a:t>
            </a:r>
            <a:r>
              <a:rPr lang="fr-FR" sz="3200" b="1" dirty="0" err="1" smtClean="0">
                <a:solidFill>
                  <a:srgbClr val="FFFFFF"/>
                </a:solidFill>
                <a:latin typeface="Calibri"/>
              </a:rPr>
              <a:t>webinaire</a:t>
            </a:r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le 16 février :</a:t>
            </a:r>
            <a:endParaRPr lang="fr-FR" sz="32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10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90797" y="1955494"/>
            <a:ext cx="6984999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35ABC3"/>
                </a:solidFill>
                <a:latin typeface="+mj-lt"/>
                <a:cs typeface="Ubuntu"/>
              </a:rPr>
              <a:t>Saison 2</a:t>
            </a:r>
          </a:p>
        </p:txBody>
      </p:sp>
      <p:pic>
        <p:nvPicPr>
          <p:cNvPr id="9" name="Image 8" descr="logoqv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17" y="920281"/>
            <a:ext cx="1759857" cy="15442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5675" y="2252328"/>
            <a:ext cx="8782178" cy="481669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35ABC3"/>
                </a:solidFill>
                <a:latin typeface="+mj-lt"/>
                <a:cs typeface="Ubuntu"/>
              </a:rPr>
              <a:t>La méthode pas à pas </a:t>
            </a:r>
            <a:r>
              <a:rPr lang="is-IS" sz="3200" b="1" i="1" dirty="0">
                <a:solidFill>
                  <a:srgbClr val="35ABC3"/>
                </a:solidFill>
                <a:latin typeface="+mj-lt"/>
                <a:cs typeface="Ubuntu"/>
              </a:rPr>
              <a:t>…</a:t>
            </a:r>
            <a:endParaRPr lang="fr-FR" sz="3200" b="1" i="1" dirty="0">
              <a:solidFill>
                <a:srgbClr val="35ABC3"/>
              </a:solidFill>
              <a:latin typeface="+mj-lt"/>
              <a:cs typeface="Ubuntu"/>
            </a:endParaRPr>
          </a:p>
          <a:p>
            <a:pPr algn="ctr"/>
            <a:r>
              <a:rPr lang="fr-FR" sz="2000" i="1" dirty="0">
                <a:solidFill>
                  <a:srgbClr val="183669"/>
                </a:solidFill>
                <a:latin typeface="+mj-lt"/>
                <a:cs typeface="Ubuntu"/>
              </a:rPr>
              <a:t>Toujours de 11h45 à 12h00</a:t>
            </a:r>
          </a:p>
          <a:p>
            <a:pPr algn="ctr"/>
            <a:endParaRPr lang="fr-FR" sz="1100" i="1" dirty="0">
              <a:solidFill>
                <a:srgbClr val="35ABC3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endParaRPr lang="is-IS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QVT : zoom sur l’étape 1 : piloter la démarche </a:t>
            </a:r>
            <a:r>
              <a:rPr lang="fr-FR" sz="2000" dirty="0">
                <a:solidFill>
                  <a:srgbClr val="800000"/>
                </a:solidFill>
                <a:latin typeface="Ubuntu"/>
                <a:cs typeface="Ubuntu"/>
              </a:rPr>
              <a:t>Le 16/02/2018</a:t>
            </a: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QVT : zoom sur l’étape 2 : établir le diagnostic partagé </a:t>
            </a:r>
            <a:r>
              <a:rPr lang="fr-FR" sz="2000" dirty="0">
                <a:solidFill>
                  <a:srgbClr val="800000"/>
                </a:solidFill>
                <a:latin typeface="Ubuntu"/>
                <a:cs typeface="Ubuntu"/>
              </a:rPr>
              <a:t>Le 23/02/2018</a:t>
            </a: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QVT : zoom sur l’étape 3 : expérimenter / évaluer </a:t>
            </a:r>
            <a:r>
              <a:rPr lang="fr-FR" sz="2000" dirty="0">
                <a:solidFill>
                  <a:srgbClr val="800000"/>
                </a:solidFill>
                <a:latin typeface="Ubuntu"/>
                <a:cs typeface="Ubuntu"/>
              </a:rPr>
              <a:t>Le 2/03/2018</a:t>
            </a: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QVT : zoom sur l’étape 4 : pérenniser la démarche </a:t>
            </a:r>
            <a:r>
              <a:rPr lang="fr-FR" sz="2000" dirty="0">
                <a:solidFill>
                  <a:srgbClr val="800000"/>
                </a:solidFill>
                <a:latin typeface="Ubuntu"/>
                <a:cs typeface="Ubuntu"/>
              </a:rPr>
              <a:t>Le 23/03/2018</a:t>
            </a: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Et autres sujets complémentaires </a:t>
            </a:r>
            <a:r>
              <a:rPr lang="is-IS" sz="2000" dirty="0">
                <a:solidFill>
                  <a:srgbClr val="183669"/>
                </a:solidFill>
                <a:latin typeface="Ubuntu"/>
                <a:cs typeface="Ubuntu"/>
              </a:rPr>
              <a:t>…</a:t>
            </a:r>
            <a:endParaRPr lang="fr-FR" sz="2000" dirty="0">
              <a:solidFill>
                <a:srgbClr val="183669"/>
              </a:solidFill>
              <a:latin typeface="Ubuntu"/>
              <a:cs typeface="Ubuntu"/>
            </a:endParaRPr>
          </a:p>
          <a:p>
            <a:endParaRPr lang="is-IS" sz="800" dirty="0">
              <a:solidFill>
                <a:srgbClr val="183669"/>
              </a:solidFill>
              <a:latin typeface="Ubuntu"/>
              <a:cs typeface="Ubuntu"/>
            </a:endParaRPr>
          </a:p>
          <a:p>
            <a:pPr algn="r"/>
            <a:r>
              <a:rPr lang="is-IS" i="1" dirty="0" smtClean="0">
                <a:solidFill>
                  <a:srgbClr val="183669"/>
                </a:solidFill>
                <a:latin typeface="Ubuntu"/>
                <a:cs typeface="Ubuntu"/>
              </a:rPr>
              <a:t>Avec au fur et à mesure des exemples concrets d’entreprises </a:t>
            </a:r>
          </a:p>
          <a:p>
            <a:pPr algn="r"/>
            <a:r>
              <a:rPr lang="is-IS" i="1" dirty="0" smtClean="0">
                <a:solidFill>
                  <a:srgbClr val="183669"/>
                </a:solidFill>
                <a:latin typeface="Ubuntu"/>
                <a:cs typeface="Ubuntu"/>
              </a:rPr>
              <a:t>et des outils téléchargeables ...</a:t>
            </a:r>
          </a:p>
          <a:p>
            <a:pPr marL="457145" indent="-457145">
              <a:buFont typeface="Courier New"/>
              <a:buChar char="o"/>
            </a:pPr>
            <a:endParaRPr lang="is-IS" sz="2400" dirty="0">
              <a:solidFill>
                <a:srgbClr val="183669"/>
              </a:solidFill>
              <a:latin typeface="Ubuntu"/>
              <a:cs typeface="Ubuntu"/>
            </a:endParaRPr>
          </a:p>
          <a:p>
            <a:endParaRPr lang="is-IS" sz="2800" b="1" dirty="0">
              <a:solidFill>
                <a:srgbClr val="35ABC3"/>
              </a:solidFill>
              <a:latin typeface="Ubuntu"/>
              <a:cs typeface="Ubuntu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1503" y="1035645"/>
            <a:ext cx="5152572" cy="89255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800" dirty="0">
              <a:solidFill>
                <a:srgbClr val="183669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fr-FR" sz="44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 ¼ d’heure</a:t>
            </a:r>
          </a:p>
        </p:txBody>
      </p:sp>
    </p:spTree>
    <p:extLst>
      <p:ext uri="{BB962C8B-B14F-4D97-AF65-F5344CB8AC3E}">
        <p14:creationId xmlns:p14="http://schemas.microsoft.com/office/powerpoint/2010/main" val="295757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 Agence - 2015">
  <a:themeElements>
    <a:clrScheme name="Personnalisée 1">
      <a:dk1>
        <a:srgbClr val="312B6B"/>
      </a:dk1>
      <a:lt1>
        <a:sysClr val="window" lastClr="FFFFFF"/>
      </a:lt1>
      <a:dk2>
        <a:srgbClr val="312B6B"/>
      </a:dk2>
      <a:lt2>
        <a:srgbClr val="FFFFFF"/>
      </a:lt2>
      <a:accent1>
        <a:srgbClr val="312B6B"/>
      </a:accent1>
      <a:accent2>
        <a:srgbClr val="28B8CE"/>
      </a:accent2>
      <a:accent3>
        <a:srgbClr val="B91267"/>
      </a:accent3>
      <a:accent4>
        <a:srgbClr val="E94E24"/>
      </a:accent4>
      <a:accent5>
        <a:srgbClr val="E0AD00"/>
      </a:accent5>
      <a:accent6>
        <a:srgbClr val="CBBBA0"/>
      </a:accent6>
      <a:hlink>
        <a:srgbClr val="28B8CE"/>
      </a:hlink>
      <a:folHlink>
        <a:srgbClr val="C3E5E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549</Words>
  <Application>Microsoft Macintosh PowerPoint</Application>
  <PresentationFormat>Présentation à l'écran (4:3)</PresentationFormat>
  <Paragraphs>136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PPT Agence - 2015</vt:lpstr>
      <vt:lpstr>Présentation PowerPoint</vt:lpstr>
      <vt:lpstr>Présentation PowerPoint</vt:lpstr>
      <vt:lpstr>Les 4 étapes de la démarche !</vt:lpstr>
      <vt:lpstr>Les 4 étapes de la démarche !</vt:lpstr>
      <vt:lpstr>Les 4 étapes de la démarche !</vt:lpstr>
      <vt:lpstr>Les 4 étapes de la démarche !</vt:lpstr>
      <vt:lpstr>Les 4 étapes de la démarche !</vt:lpstr>
      <vt:lpstr>ZOOM sur l’étape 1</vt:lpstr>
      <vt:lpstr>Présentation PowerPoint</vt:lpstr>
      <vt:lpstr>Présentation PowerPoint</vt:lpstr>
    </vt:vector>
  </TitlesOfParts>
  <Company>Aract PDL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Léna Miller-Jones</dc:creator>
  <cp:lastModifiedBy>nathalie gauvrit</cp:lastModifiedBy>
  <cp:revision>91</cp:revision>
  <cp:lastPrinted>2017-09-12T07:47:24Z</cp:lastPrinted>
  <dcterms:created xsi:type="dcterms:W3CDTF">2017-07-31T13:23:04Z</dcterms:created>
  <dcterms:modified xsi:type="dcterms:W3CDTF">2018-01-26T09:26:38Z</dcterms:modified>
</cp:coreProperties>
</file>